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3" r:id="rId2"/>
    <p:sldId id="290" r:id="rId3"/>
    <p:sldId id="256" r:id="rId4"/>
    <p:sldId id="264" r:id="rId5"/>
    <p:sldId id="265" r:id="rId6"/>
    <p:sldId id="271" r:id="rId7"/>
    <p:sldId id="268" r:id="rId8"/>
    <p:sldId id="270" r:id="rId9"/>
    <p:sldId id="274" r:id="rId10"/>
    <p:sldId id="269" r:id="rId11"/>
    <p:sldId id="273" r:id="rId12"/>
    <p:sldId id="282" r:id="rId13"/>
    <p:sldId id="275" r:id="rId14"/>
    <p:sldId id="284" r:id="rId15"/>
    <p:sldId id="278" r:id="rId16"/>
    <p:sldId id="277" r:id="rId17"/>
    <p:sldId id="285" r:id="rId18"/>
    <p:sldId id="276" r:id="rId19"/>
    <p:sldId id="279" r:id="rId20"/>
    <p:sldId id="272" r:id="rId21"/>
    <p:sldId id="286" r:id="rId22"/>
    <p:sldId id="281" r:id="rId23"/>
    <p:sldId id="288" r:id="rId24"/>
    <p:sldId id="280" r:id="rId25"/>
    <p:sldId id="283" r:id="rId26"/>
    <p:sldId id="28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andeep Kaur" initials="GK" lastIdx="1" clrIdx="0">
    <p:extLst>
      <p:ext uri="{19B8F6BF-5375-455C-9EA6-DF929625EA0E}">
        <p15:presenceInfo xmlns:p15="http://schemas.microsoft.com/office/powerpoint/2012/main" userId="28c46d26aeb3e6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9B6"/>
    <a:srgbClr val="A8E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6T17:24:11.327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66921-606D-458C-B9B5-925DEC3C7193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79F8A-4955-4996-A7D0-319CA7A4F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79F8A-4955-4996-A7D0-319CA7A4F4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3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79F8A-4955-4996-A7D0-319CA7A4F4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02E-E3BE-FB5F-3B80-BE9E1DDEE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D10EA-8A3A-C1C2-C726-323C9861B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94EA-EDBA-6774-4744-EAF4CA22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B5CFA-5006-F51C-FC50-EBA7665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59E8C-DABD-52DD-9BB6-B479845F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1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BC83-0039-F7DF-049F-356FAB27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55D0E-4A77-0B36-603B-8880EB791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6EFD-3A64-E231-CD6C-AF356E53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2D2A5-EFB6-F23F-8CCB-65037819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8EECF-5C28-0D06-A8E0-911F924F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7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C3615-CD7B-596A-2B5F-8F0A9AB0F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B722C-E3F7-C942-A587-9B6803A4E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ACAF0-3690-62D3-B6DB-44F97E01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24E94-292D-FEC5-84E1-01B91018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B04EC-70CD-A90A-87D1-F943DDA0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8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6051-C3B5-9289-CC6B-149EF4C4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5A36-4B39-3BE3-89A8-FBB3E69E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44581-C979-0FD5-7466-88342613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E212-3D9E-BB47-B6DF-A447F31C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4BECC-3154-0B38-BE52-803F4D62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5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0B11-65F6-597E-3575-89AAEA2E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8D123-47AF-AF93-8B21-2DEA4701D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3C7EC-DC62-0620-AEDE-0CA87341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72213-B51E-DA7E-F504-CD7AD42C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9CB3E-35A3-FB30-FE7C-C279DE30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2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83A9-836C-E874-1786-EBFA9647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4008-FE89-6C06-CF7A-BEF8161B8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06B30-6E75-D5A5-12CE-BE036584A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E921F-3016-96F7-3047-42F465CF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BD21D-2015-2470-5AE5-AFA17288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5954-AA8A-DB1E-2D5C-6EEDFDA1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675C-CE3D-B9F7-1A6A-3BF58899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93BCB-0165-CCB9-3E48-7BB377D6A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654D7-3F4A-19FB-3383-ACD2DB2C5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2D60A-432B-FA2B-F923-70EDD204F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326E1-27A9-344D-1E30-B527FE2DF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E99CC-B9F7-5073-2622-F7E3727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0AAD3-C447-9C17-3EB5-AE46F19E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B10DE-955E-7C0B-3BCC-5786F8D3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F4C1-A721-886E-5EDD-9A04CD2D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0B3B3-4EDB-7BAF-2EC3-7103FD46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153B-667B-B185-D8C7-20867144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8A9E-DFC7-A547-8046-557391E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9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9B49D-684E-84DA-AC60-B902A8D2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D1BDC-4CDF-7A21-C099-C9139E9A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3753B-592D-906E-5C12-D3835C51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D52C-1545-FB3C-4EB9-A10D307C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DFA9-9A8D-F141-DD9A-4A661206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D4E48-5EA9-9FCA-47A9-F3AC297C8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2DD0A-C79B-C8A2-5E40-D886ED3D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72EB2-E53B-4179-A510-26408276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B8E34-B55A-08CC-8845-0BB157DE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3E8B-8293-7F99-EB92-9A2287D3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AB761-0302-83BB-11D9-709AEBF34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BF9C6-D8D0-727B-9240-F94E98B2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2757D-6C61-C1D7-3F2E-EF7259C7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728A7-FD2A-6861-7515-327030A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E8C8A-EAA3-433D-37C7-98DF313C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1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1789B-83FC-E515-0857-AC4F0F12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72429-1326-3026-8063-A8209726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364BD-6533-FAC2-AC77-650FC04B4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75C8-2C17-4B84-9D68-57B2BA00BA0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980D0-EFD4-7856-6867-67B1B183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B025-4B80-A50E-2349-00D2BCDA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24B46-4364-4D5D-9818-BE7B0B8B6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98F9A-1A51-E8C0-4207-D5224AB9A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AE4875-151D-FF9A-E7A6-473C83EA5191}"/>
              </a:ext>
            </a:extLst>
          </p:cNvPr>
          <p:cNvSpPr/>
          <p:nvPr/>
        </p:nvSpPr>
        <p:spPr>
          <a:xfrm>
            <a:off x="3583757" y="965985"/>
            <a:ext cx="5022915" cy="674280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rebuchet MS" panose="020B0603020202020204" pitchFamily="34" charset="0"/>
              </a:rPr>
              <a:t>Consumer Goods </a:t>
            </a:r>
            <a:r>
              <a:rPr lang="en-US" sz="2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Ad_Hoc</a:t>
            </a:r>
            <a:r>
              <a:rPr lang="en-US" sz="2400" b="1" dirty="0">
                <a:solidFill>
                  <a:schemeClr val="tx1"/>
                </a:solidFill>
                <a:latin typeface="Trebuchet MS" panose="020B0603020202020204" pitchFamily="34" charset="0"/>
              </a:rPr>
              <a:t> Insights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DCE11-F907-1759-E475-4FAAA77B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14" y="1988764"/>
            <a:ext cx="3101972" cy="3101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689A3-DCC6-D814-83BF-42FDD1A08394}"/>
              </a:ext>
            </a:extLst>
          </p:cNvPr>
          <p:cNvSpPr txBox="1"/>
          <p:nvPr/>
        </p:nvSpPr>
        <p:spPr>
          <a:xfrm>
            <a:off x="3697665" y="63284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Presented by :- Gagandeep Kaur Bhatti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349AB-1E4A-07AF-2863-63DC36F50F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08" t="36976" r="69459" b="46667"/>
          <a:stretch/>
        </p:blipFill>
        <p:spPr>
          <a:xfrm>
            <a:off x="224673" y="182865"/>
            <a:ext cx="1121788" cy="1094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DBC7E-30AC-1F75-5157-500D59E9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835" t="36014" r="2732" b="47629"/>
          <a:stretch/>
        </p:blipFill>
        <p:spPr>
          <a:xfrm>
            <a:off x="10845539" y="182865"/>
            <a:ext cx="1121788" cy="1094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05AC6-E793-CCE2-145F-885FFEF778F4}"/>
              </a:ext>
            </a:extLst>
          </p:cNvPr>
          <p:cNvSpPr txBox="1"/>
          <p:nvPr/>
        </p:nvSpPr>
        <p:spPr>
          <a:xfrm>
            <a:off x="1495720" y="5646208"/>
            <a:ext cx="10837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Challenge :-4  Provide Insights to Management in Consumer Goods Domain </a:t>
            </a:r>
          </a:p>
        </p:txBody>
      </p:sp>
    </p:spTree>
    <p:extLst>
      <p:ext uri="{BB962C8B-B14F-4D97-AF65-F5344CB8AC3E}">
        <p14:creationId xmlns:p14="http://schemas.microsoft.com/office/powerpoint/2010/main" val="1871943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3DC90-21A3-9D31-318D-11548FF8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9773DF-443F-4AAF-9429-81DEAA702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F17B1-0C36-B22A-B007-6BB043D595AF}"/>
              </a:ext>
            </a:extLst>
          </p:cNvPr>
          <p:cNvSpPr txBox="1"/>
          <p:nvPr/>
        </p:nvSpPr>
        <p:spPr>
          <a:xfrm>
            <a:off x="388855" y="229394"/>
            <a:ext cx="11234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rebuchet MS" panose="020B0603020202020204" pitchFamily="34" charset="0"/>
              </a:rPr>
              <a:t>What is the percentage of unique product increase in 2021 vs. 2020? The final output contains these fields, unique_products_2020 ,unique_products_2021 &amp; </a:t>
            </a:r>
            <a:r>
              <a:rPr lang="en-US" sz="2000" b="1" dirty="0" err="1">
                <a:latin typeface="Trebuchet MS" panose="020B0603020202020204" pitchFamily="34" charset="0"/>
              </a:rPr>
              <a:t>percentage_chg</a:t>
            </a:r>
            <a:r>
              <a:rPr lang="en-US" sz="2000" b="1" dirty="0"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90B44-206E-A31C-0BA9-A68B5C18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42" t="37376" r="44529" b="52302"/>
          <a:stretch/>
        </p:blipFill>
        <p:spPr>
          <a:xfrm>
            <a:off x="603314" y="4910412"/>
            <a:ext cx="5402737" cy="102082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7AE23-D53A-AE62-F3F9-5087DCA2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04" t="19381" r="21598" b="39382"/>
          <a:stretch/>
        </p:blipFill>
        <p:spPr>
          <a:xfrm>
            <a:off x="245096" y="1157247"/>
            <a:ext cx="6825008" cy="334466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03734-8B4A-2136-48E7-CF9B9759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10" t="34639" r="54149" b="46942"/>
          <a:stretch/>
        </p:blipFill>
        <p:spPr>
          <a:xfrm>
            <a:off x="7315200" y="3255994"/>
            <a:ext cx="4711093" cy="188092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6617B9-668C-B205-080E-2DFAAD1BF33D}"/>
              </a:ext>
            </a:extLst>
          </p:cNvPr>
          <p:cNvSpPr txBox="1"/>
          <p:nvPr/>
        </p:nvSpPr>
        <p:spPr>
          <a:xfrm>
            <a:off x="336222" y="6174292"/>
            <a:ext cx="11519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Exclusive increased its product variety significantly in 2021, selling </a:t>
            </a:r>
            <a:r>
              <a:rPr lang="en-US" b="1" dirty="0">
                <a:latin typeface="Trebuchet MS" panose="020B0603020202020204" pitchFamily="34" charset="0"/>
              </a:rPr>
              <a:t>89 more unique products</a:t>
            </a:r>
            <a:r>
              <a:rPr lang="en-US" dirty="0">
                <a:latin typeface="Trebuchet MS" panose="020B0603020202020204" pitchFamily="34" charset="0"/>
              </a:rPr>
              <a:t> than in 2020 — a </a:t>
            </a:r>
            <a:r>
              <a:rPr lang="en-US" b="1" dirty="0">
                <a:latin typeface="Trebuchet MS" panose="020B0603020202020204" pitchFamily="34" charset="0"/>
              </a:rPr>
              <a:t>36% growth</a:t>
            </a:r>
            <a:r>
              <a:rPr lang="en-US" dirty="0">
                <a:latin typeface="Trebuchet MS" panose="020B0603020202020204" pitchFamily="34" charset="0"/>
              </a:rPr>
              <a:t>. This suggests a strategy of </a:t>
            </a:r>
            <a:r>
              <a:rPr lang="en-US" b="1" dirty="0">
                <a:latin typeface="Trebuchet MS" panose="020B0603020202020204" pitchFamily="34" charset="0"/>
              </a:rPr>
              <a:t>product diversification</a:t>
            </a:r>
            <a:r>
              <a:rPr lang="en-US" dirty="0">
                <a:latin typeface="Trebuchet MS" panose="020B0603020202020204" pitchFamily="34" charset="0"/>
              </a:rPr>
              <a:t> or </a:t>
            </a:r>
            <a:r>
              <a:rPr lang="en-US" b="1" dirty="0">
                <a:latin typeface="Trebuchet MS" panose="020B0603020202020204" pitchFamily="34" charset="0"/>
              </a:rPr>
              <a:t>expanded market reach</a:t>
            </a:r>
            <a:r>
              <a:rPr lang="en-US" dirty="0">
                <a:latin typeface="Trebuchet MS" panose="020B06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79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7C89-3A05-26AF-CE84-102C42817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77A1FC-EFDC-27C5-4D09-A9A0D4C08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1C3D-A8DA-7B3E-3969-CDAFD170D218}"/>
              </a:ext>
            </a:extLst>
          </p:cNvPr>
          <p:cNvSpPr txBox="1"/>
          <p:nvPr/>
        </p:nvSpPr>
        <p:spPr>
          <a:xfrm>
            <a:off x="115479" y="103943"/>
            <a:ext cx="11507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Provide a report with all the unique product counts for each segment and sort them in descending order of product counts. The final output contains 2 fields, segment </a:t>
            </a:r>
            <a:r>
              <a:rPr lang="en-US" sz="2000" b="1" dirty="0" err="1">
                <a:latin typeface="Trebuchet MS" panose="020B0603020202020204" pitchFamily="34" charset="0"/>
              </a:rPr>
              <a:t>product_count</a:t>
            </a:r>
            <a:endParaRPr lang="en-US" sz="2000" b="1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9E7A8-E4A7-9E11-3742-409C3C6B3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03" t="27904" r="33506" b="51065"/>
          <a:stretch/>
        </p:blipFill>
        <p:spPr>
          <a:xfrm>
            <a:off x="527901" y="1619127"/>
            <a:ext cx="5689864" cy="180987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B5B58-82A2-79B5-D4C7-5ED449D9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74" t="55120" r="58402" b="22337"/>
          <a:stretch/>
        </p:blipFill>
        <p:spPr>
          <a:xfrm>
            <a:off x="1432873" y="3928521"/>
            <a:ext cx="2724347" cy="20781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A772B-9190-BEF5-A244-8742EF23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386" t="36151" r="58634" b="35945"/>
          <a:stretch/>
        </p:blipFill>
        <p:spPr>
          <a:xfrm>
            <a:off x="6745666" y="2543413"/>
            <a:ext cx="4585183" cy="277021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408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FB776-F373-1938-8BEB-966635E3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D13A49-192C-0AAD-42D7-9B2F78AF6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3D22FC0-DD54-6559-CDB3-D45A094D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20" y="37859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BA03A-9618-0655-C19D-385392DBB6B5}"/>
              </a:ext>
            </a:extLst>
          </p:cNvPr>
          <p:cNvSpPr txBox="1"/>
          <p:nvPr/>
        </p:nvSpPr>
        <p:spPr>
          <a:xfrm>
            <a:off x="127819" y="2632511"/>
            <a:ext cx="113917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Top Product Segment</a:t>
            </a:r>
            <a:r>
              <a:rPr lang="en-US" dirty="0">
                <a:latin typeface="Trebuchet MS" panose="020B0603020202020204" pitchFamily="34" charset="0"/>
              </a:rPr>
              <a:t>:</a:t>
            </a:r>
          </a:p>
          <a:p>
            <a:pPr lvl="1"/>
            <a:r>
              <a:rPr lang="en-US" b="1" dirty="0">
                <a:latin typeface="Trebuchet MS" panose="020B0603020202020204" pitchFamily="34" charset="0"/>
              </a:rPr>
              <a:t>Notebook</a:t>
            </a:r>
            <a:r>
              <a:rPr lang="en-US" dirty="0">
                <a:latin typeface="Trebuchet MS" panose="020B0603020202020204" pitchFamily="34" charset="0"/>
              </a:rPr>
              <a:t> leads with </a:t>
            </a:r>
            <a:r>
              <a:rPr lang="en-US" b="1" dirty="0">
                <a:latin typeface="Trebuchet MS" panose="020B0603020202020204" pitchFamily="34" charset="0"/>
              </a:rPr>
              <a:t>129 products</a:t>
            </a:r>
            <a:r>
              <a:rPr lang="en-US" dirty="0">
                <a:latin typeface="Trebuchet MS" panose="020B0603020202020204" pitchFamily="34" charset="0"/>
              </a:rPr>
              <a:t>, followed by </a:t>
            </a:r>
            <a:r>
              <a:rPr lang="en-US" b="1" dirty="0">
                <a:latin typeface="Trebuchet MS" panose="020B0603020202020204" pitchFamily="34" charset="0"/>
              </a:rPr>
              <a:t>Accessories (116)</a:t>
            </a:r>
            <a:r>
              <a:rPr lang="en-US" dirty="0">
                <a:latin typeface="Trebuchet MS" panose="020B0603020202020204" pitchFamily="34" charset="0"/>
              </a:rPr>
              <a:t> and </a:t>
            </a:r>
            <a:r>
              <a:rPr lang="en-US" b="1" dirty="0">
                <a:latin typeface="Trebuchet MS" panose="020B0603020202020204" pitchFamily="34" charset="0"/>
              </a:rPr>
              <a:t>Peripherals (84)</a:t>
            </a:r>
            <a:r>
              <a:rPr lang="en-US" dirty="0">
                <a:latin typeface="Trebuchet MS" panose="020B0603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Least Represented Segments</a:t>
            </a:r>
            <a:r>
              <a:rPr lang="en-US" dirty="0">
                <a:latin typeface="Trebuchet MS" panose="020B0603020202020204" pitchFamily="34" charset="0"/>
              </a:rPr>
              <a:t>:</a:t>
            </a:r>
          </a:p>
          <a:p>
            <a:pPr lvl="1"/>
            <a:r>
              <a:rPr lang="en-US" b="1" dirty="0">
                <a:latin typeface="Trebuchet MS" panose="020B0603020202020204" pitchFamily="34" charset="0"/>
              </a:rPr>
              <a:t>Networking (9)</a:t>
            </a:r>
            <a:r>
              <a:rPr lang="en-US" dirty="0">
                <a:latin typeface="Trebuchet MS" panose="020B0603020202020204" pitchFamily="34" charset="0"/>
              </a:rPr>
              <a:t> and </a:t>
            </a:r>
            <a:r>
              <a:rPr lang="en-US" b="1" dirty="0">
                <a:latin typeface="Trebuchet MS" panose="020B0603020202020204" pitchFamily="34" charset="0"/>
              </a:rPr>
              <a:t>Storage (27)</a:t>
            </a:r>
            <a:r>
              <a:rPr lang="en-US" dirty="0">
                <a:latin typeface="Trebuchet MS" panose="020B0603020202020204" pitchFamily="34" charset="0"/>
              </a:rPr>
              <a:t> have the </a:t>
            </a:r>
            <a:r>
              <a:rPr lang="en-US" b="1" dirty="0">
                <a:latin typeface="Trebuchet MS" panose="020B0603020202020204" pitchFamily="34" charset="0"/>
              </a:rPr>
              <a:t>fewest products</a:t>
            </a:r>
            <a:r>
              <a:rPr lang="en-US" dirty="0">
                <a:latin typeface="Trebuchet MS" panose="020B0603020202020204" pitchFamily="34" charset="0"/>
              </a:rPr>
              <a:t>, indicating lower focus or limited offerings in these categories.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7B976-DCB6-F9D4-6A3E-EC01F21C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86" t="36151" r="58634" b="35945"/>
          <a:stretch/>
        </p:blipFill>
        <p:spPr>
          <a:xfrm>
            <a:off x="5209097" y="118411"/>
            <a:ext cx="3784074" cy="228621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BE269544-723F-1ECE-8D08-3C454CAABE62}"/>
              </a:ext>
            </a:extLst>
          </p:cNvPr>
          <p:cNvSpPr/>
          <p:nvPr/>
        </p:nvSpPr>
        <p:spPr>
          <a:xfrm>
            <a:off x="4788817" y="627595"/>
            <a:ext cx="490193" cy="61274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BE149-9CF7-FA9F-4452-6AA20229BA5A}"/>
              </a:ext>
            </a:extLst>
          </p:cNvPr>
          <p:cNvSpPr/>
          <p:nvPr/>
        </p:nvSpPr>
        <p:spPr>
          <a:xfrm>
            <a:off x="2227476" y="637021"/>
            <a:ext cx="2535811" cy="520236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Top Product Segment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326C71A-78BB-7488-117F-8CBC8BBEB9BD}"/>
              </a:ext>
            </a:extLst>
          </p:cNvPr>
          <p:cNvSpPr/>
          <p:nvPr/>
        </p:nvSpPr>
        <p:spPr>
          <a:xfrm>
            <a:off x="4718904" y="1541138"/>
            <a:ext cx="560106" cy="61274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885991-7E1C-73FE-D8DD-3D357E8FEC03}"/>
              </a:ext>
            </a:extLst>
          </p:cNvPr>
          <p:cNvSpPr/>
          <p:nvPr/>
        </p:nvSpPr>
        <p:spPr>
          <a:xfrm>
            <a:off x="1474903" y="1511755"/>
            <a:ext cx="3172512" cy="610753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Least Represented Segment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6F7F-F72D-30F1-3888-4D9DC3A8234E}"/>
              </a:ext>
            </a:extLst>
          </p:cNvPr>
          <p:cNvSpPr txBox="1"/>
          <p:nvPr/>
        </p:nvSpPr>
        <p:spPr>
          <a:xfrm>
            <a:off x="220185" y="4801835"/>
            <a:ext cx="11205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rebuchet MS" panose="020B0603020202020204" pitchFamily="34" charset="0"/>
              </a:rPr>
              <a:t>💡 Suggestion: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Expand Lower Segments</a:t>
            </a:r>
            <a:r>
              <a:rPr lang="en-US" dirty="0">
                <a:latin typeface="Trebuchet MS" panose="020B0603020202020204" pitchFamily="34" charset="0"/>
              </a:rPr>
              <a:t>: Consider </a:t>
            </a:r>
            <a:r>
              <a:rPr lang="en-US" b="1" dirty="0">
                <a:latin typeface="Trebuchet MS" panose="020B0603020202020204" pitchFamily="34" charset="0"/>
              </a:rPr>
              <a:t>diversifying and growing product lines</a:t>
            </a:r>
            <a:r>
              <a:rPr lang="en-US" dirty="0">
                <a:latin typeface="Trebuchet MS" panose="020B0603020202020204" pitchFamily="34" charset="0"/>
              </a:rPr>
              <a:t> in </a:t>
            </a:r>
            <a:r>
              <a:rPr lang="en-US" b="1" dirty="0">
                <a:latin typeface="Trebuchet MS" panose="020B0603020202020204" pitchFamily="34" charset="0"/>
              </a:rPr>
              <a:t>Networking</a:t>
            </a:r>
            <a:r>
              <a:rPr lang="en-US" dirty="0">
                <a:latin typeface="Trebuchet MS" panose="020B0603020202020204" pitchFamily="34" charset="0"/>
              </a:rPr>
              <a:t> and </a:t>
            </a:r>
            <a:r>
              <a:rPr lang="en-US" b="1" dirty="0">
                <a:latin typeface="Trebuchet MS" panose="020B0603020202020204" pitchFamily="34" charset="0"/>
              </a:rPr>
              <a:t>Storage</a:t>
            </a:r>
            <a:r>
              <a:rPr lang="en-US" dirty="0">
                <a:latin typeface="Trebuchet MS" panose="020B0603020202020204" pitchFamily="34" charset="0"/>
              </a:rPr>
              <a:t> segments. These are critical in the tech ecosystem and represent </a:t>
            </a:r>
            <a:r>
              <a:rPr lang="en-US" b="1" dirty="0">
                <a:latin typeface="Trebuchet MS" panose="020B0603020202020204" pitchFamily="34" charset="0"/>
              </a:rPr>
              <a:t>untapped market potential</a:t>
            </a:r>
            <a:r>
              <a:rPr lang="en-US" dirty="0">
                <a:latin typeface="Trebuchet MS" panose="020B0603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Leverage Leading Segments</a:t>
            </a:r>
            <a:r>
              <a:rPr lang="en-US" dirty="0">
                <a:latin typeface="Trebuchet MS" panose="020B0603020202020204" pitchFamily="34" charset="0"/>
              </a:rPr>
              <a:t>: Maintain innovation and promotion in </a:t>
            </a:r>
            <a:r>
              <a:rPr lang="en-US" b="1" dirty="0">
                <a:latin typeface="Trebuchet MS" panose="020B0603020202020204" pitchFamily="34" charset="0"/>
              </a:rPr>
              <a:t>Notebooks</a:t>
            </a:r>
            <a:r>
              <a:rPr lang="en-US" dirty="0">
                <a:latin typeface="Trebuchet MS" panose="020B0603020202020204" pitchFamily="34" charset="0"/>
              </a:rPr>
              <a:t> and </a:t>
            </a:r>
            <a:r>
              <a:rPr lang="en-US" b="1" dirty="0">
                <a:latin typeface="Trebuchet MS" panose="020B0603020202020204" pitchFamily="34" charset="0"/>
              </a:rPr>
              <a:t>Accessories</a:t>
            </a:r>
            <a:r>
              <a:rPr lang="en-US" dirty="0">
                <a:latin typeface="Trebuchet MS" panose="020B0603020202020204" pitchFamily="34" charset="0"/>
              </a:rPr>
              <a:t> to continue capitalizing on their existing strong presence.</a:t>
            </a:r>
          </a:p>
        </p:txBody>
      </p:sp>
    </p:spTree>
    <p:extLst>
      <p:ext uri="{BB962C8B-B14F-4D97-AF65-F5344CB8AC3E}">
        <p14:creationId xmlns:p14="http://schemas.microsoft.com/office/powerpoint/2010/main" val="289637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48BB-C5FF-9F27-DEFA-7C5EA26E0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0ACACD-D1D5-B7B2-0654-B3B4C67B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B0996-0F55-8C4C-1696-E7FAF5894C89}"/>
              </a:ext>
            </a:extLst>
          </p:cNvPr>
          <p:cNvSpPr txBox="1"/>
          <p:nvPr/>
        </p:nvSpPr>
        <p:spPr>
          <a:xfrm>
            <a:off x="304014" y="78566"/>
            <a:ext cx="11158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Follow-up: Which segment had the most increase in unique products in 2021 vs 2020? The final output contains these fields, segment product_count_2020, product_count_2021 &amp; difference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D0D15-1D60-7A8C-3EEB-8F867C1D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0" t="37251" r="43866" b="41168"/>
          <a:stretch/>
        </p:blipFill>
        <p:spPr>
          <a:xfrm>
            <a:off x="763571" y="4569717"/>
            <a:ext cx="4887828" cy="189478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79852-8220-C445-8405-2611FE06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86" t="18281" r="17964" b="39106"/>
          <a:stretch/>
        </p:blipFill>
        <p:spPr>
          <a:xfrm>
            <a:off x="235670" y="1263191"/>
            <a:ext cx="6467917" cy="30017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EA01D-7664-4F1B-44D6-345A2A9723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4" t="41649" r="60800" b="42543"/>
          <a:stretch/>
        </p:blipFill>
        <p:spPr>
          <a:xfrm>
            <a:off x="7258638" y="2677212"/>
            <a:ext cx="4204355" cy="216816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30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EA91-7840-727E-4FF2-5B895CC9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10CF55-53D6-055A-0453-A825D79A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04D2C-8B54-C696-1571-BC6F10F9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44" t="41649" r="60800" b="42543"/>
          <a:stretch/>
        </p:blipFill>
        <p:spPr>
          <a:xfrm>
            <a:off x="3063710" y="282804"/>
            <a:ext cx="4204355" cy="216816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FA8E01D-43E0-4978-A85A-63E8FB257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16" y="2967335"/>
            <a:ext cx="82484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All segments increased product counts in 2021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compared to 2020.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Top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was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C57F69-D722-9572-1C84-A75F795C0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6" y="3527138"/>
            <a:ext cx="41404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Accessories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+34 products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Notebook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Peripherals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+16 each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Desktop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grew from 7 to 22 (+15)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E864-8C4A-7B43-935A-C78A232A36CA}"/>
              </a:ext>
            </a:extLst>
          </p:cNvPr>
          <p:cNvSpPr txBox="1"/>
          <p:nvPr/>
        </p:nvSpPr>
        <p:spPr>
          <a:xfrm>
            <a:off x="247454" y="4718735"/>
            <a:ext cx="112438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rebuchet MS" panose="020B0603020202020204" pitchFamily="34" charset="0"/>
              </a:rPr>
              <a:t>💡 Suggestion: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Keep investing in </a:t>
            </a:r>
            <a:r>
              <a:rPr lang="en-US" b="1" dirty="0">
                <a:latin typeface="Trebuchet MS" panose="020B0603020202020204" pitchFamily="34" charset="0"/>
              </a:rPr>
              <a:t>Accessories</a:t>
            </a:r>
            <a:r>
              <a:rPr lang="en-US" dirty="0">
                <a:latin typeface="Trebuchet MS" panose="020B0603020202020204" pitchFamily="34" charset="0"/>
              </a:rPr>
              <a:t> – it showed the biggest growth and strong demand.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Desktop segment</a:t>
            </a:r>
            <a:r>
              <a:rPr lang="en-US" dirty="0">
                <a:latin typeface="Trebuchet MS" panose="020B0603020202020204" pitchFamily="34" charset="0"/>
              </a:rPr>
              <a:t> had significant percentage growth (more than 3x) – explore more opportunities here.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Networking</a:t>
            </a:r>
            <a:r>
              <a:rPr lang="en-US" dirty="0">
                <a:latin typeface="Trebuchet MS" panose="020B0603020202020204" pitchFamily="34" charset="0"/>
              </a:rPr>
              <a:t> had the lowest increase – consider </a:t>
            </a:r>
            <a:r>
              <a:rPr lang="en-US" b="1" dirty="0">
                <a:latin typeface="Trebuchet MS" panose="020B0603020202020204" pitchFamily="34" charset="0"/>
              </a:rPr>
              <a:t>product development or marketing focus</a:t>
            </a:r>
            <a:r>
              <a:rPr lang="en-US" dirty="0">
                <a:latin typeface="Trebuchet MS" panose="020B0603020202020204" pitchFamily="34" charset="0"/>
              </a:rPr>
              <a:t> to grow this underrepresented area.</a:t>
            </a:r>
          </a:p>
        </p:txBody>
      </p:sp>
    </p:spTree>
    <p:extLst>
      <p:ext uri="{BB962C8B-B14F-4D97-AF65-F5344CB8AC3E}">
        <p14:creationId xmlns:p14="http://schemas.microsoft.com/office/powerpoint/2010/main" val="309192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8DD7-B7D5-EBC9-9896-ADC94D1E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14B4FE-D241-C576-AAD8-01EBC5709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1B2A2-639F-558F-A33D-067670498CE4}"/>
              </a:ext>
            </a:extLst>
          </p:cNvPr>
          <p:cNvSpPr txBox="1"/>
          <p:nvPr/>
        </p:nvSpPr>
        <p:spPr>
          <a:xfrm>
            <a:off x="219173" y="141649"/>
            <a:ext cx="11818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Get the products that have the highest and lowest manufacturing costs. The final output should contain these fields, </a:t>
            </a:r>
            <a:r>
              <a:rPr lang="en-US" sz="2000" b="1" dirty="0" err="1">
                <a:latin typeface="Trebuchet MS" panose="020B0603020202020204" pitchFamily="34" charset="0"/>
              </a:rPr>
              <a:t>product_code</a:t>
            </a:r>
            <a:r>
              <a:rPr lang="en-US" sz="2000" b="1" dirty="0">
                <a:latin typeface="Trebuchet MS" panose="020B0603020202020204" pitchFamily="34" charset="0"/>
              </a:rPr>
              <a:t>, product &amp;  </a:t>
            </a:r>
            <a:r>
              <a:rPr lang="en-US" sz="2000" b="1" dirty="0" err="1">
                <a:latin typeface="Trebuchet MS" panose="020B0603020202020204" pitchFamily="34" charset="0"/>
              </a:rPr>
              <a:t>manufacturing_cost</a:t>
            </a:r>
            <a:endParaRPr lang="en-US" sz="2000" b="1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5D42C-B7B1-1717-7619-51766285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00" t="65840" r="41520" b="21102"/>
          <a:stretch/>
        </p:blipFill>
        <p:spPr>
          <a:xfrm>
            <a:off x="794369" y="4986276"/>
            <a:ext cx="4116370" cy="132149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36E41-C1EE-1FC6-FAC1-69A00E2916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48" t="18217" r="33205" b="32753"/>
          <a:stretch/>
        </p:blipFill>
        <p:spPr>
          <a:xfrm>
            <a:off x="575035" y="1110991"/>
            <a:ext cx="4788817" cy="36138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0D8A3-1576-C67D-476B-68AEAC15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604" t="21473" r="40154" b="65076"/>
          <a:stretch/>
        </p:blipFill>
        <p:spPr>
          <a:xfrm>
            <a:off x="5656083" y="2171770"/>
            <a:ext cx="3047214" cy="133714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B7688-5EC9-EC0F-F773-B401CC1C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680" t="35737" r="40077" b="51754"/>
          <a:stretch/>
        </p:blipFill>
        <p:spPr>
          <a:xfrm>
            <a:off x="8995528" y="2212576"/>
            <a:ext cx="2980763" cy="121642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3E2163-553F-F5E3-7862-2E66D2D853CE}"/>
              </a:ext>
            </a:extLst>
          </p:cNvPr>
          <p:cNvSpPr txBox="1"/>
          <p:nvPr/>
        </p:nvSpPr>
        <p:spPr>
          <a:xfrm>
            <a:off x="6158221" y="4023040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🔼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Highest Manufacturing Cost Product: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Product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AQ HOME Allin1 Gen 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241.43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🔽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Lowest Manufacturing Cost Product: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Product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AQ Master wired x1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₹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0.89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46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B9C3-6A7E-57BF-F0C5-E31B782E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CA52D-4C5B-889B-28AF-804F27D45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A70A4-4414-74BA-29E8-E69294273E11}"/>
              </a:ext>
            </a:extLst>
          </p:cNvPr>
          <p:cNvSpPr txBox="1"/>
          <p:nvPr/>
        </p:nvSpPr>
        <p:spPr>
          <a:xfrm>
            <a:off x="87197" y="100321"/>
            <a:ext cx="111589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Generate a report which contains the top 5 customers who received an average high </a:t>
            </a:r>
            <a:r>
              <a:rPr lang="en-US" sz="2000" b="1" dirty="0" err="1">
                <a:latin typeface="Trebuchet MS" panose="020B0603020202020204" pitchFamily="34" charset="0"/>
              </a:rPr>
              <a:t>pre_invoice_discount_pct</a:t>
            </a:r>
            <a:r>
              <a:rPr lang="en-US" sz="2000" b="1" dirty="0">
                <a:latin typeface="Trebuchet MS" panose="020B0603020202020204" pitchFamily="34" charset="0"/>
              </a:rPr>
              <a:t> for the fiscal year 2021 and in the Indian market. The final output contains these fields, </a:t>
            </a:r>
            <a:r>
              <a:rPr lang="en-US" sz="2000" b="1" dirty="0" err="1">
                <a:latin typeface="Trebuchet MS" panose="020B0603020202020204" pitchFamily="34" charset="0"/>
              </a:rPr>
              <a:t>customer_code</a:t>
            </a:r>
            <a:r>
              <a:rPr lang="en-US" sz="2000" b="1" dirty="0">
                <a:latin typeface="Trebuchet MS" panose="020B0603020202020204" pitchFamily="34" charset="0"/>
              </a:rPr>
              <a:t>, customer, </a:t>
            </a:r>
            <a:r>
              <a:rPr lang="en-US" sz="2000" b="1" dirty="0" err="1">
                <a:latin typeface="Trebuchet MS" panose="020B0603020202020204" pitchFamily="34" charset="0"/>
              </a:rPr>
              <a:t>average_discount_percentage</a:t>
            </a:r>
            <a:r>
              <a:rPr lang="en-US" sz="2000" b="1" dirty="0"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0FDDE-1354-C678-425E-8CF8B7E4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82" t="20481" r="33969" b="32371"/>
          <a:stretch/>
        </p:blipFill>
        <p:spPr>
          <a:xfrm>
            <a:off x="904973" y="1372046"/>
            <a:ext cx="4468305" cy="323339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6E01A-95C8-FD15-7F57-ADB43CECA4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74" t="58144" r="54149" b="26736"/>
          <a:stretch/>
        </p:blipFill>
        <p:spPr>
          <a:xfrm>
            <a:off x="1224109" y="4861502"/>
            <a:ext cx="3830032" cy="156038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AE102-F0C0-B874-9BDD-217D4A0530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660" t="50000" r="48506" b="26598"/>
          <a:stretch/>
        </p:blipFill>
        <p:spPr>
          <a:xfrm>
            <a:off x="6096000" y="2646576"/>
            <a:ext cx="5287315" cy="250046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27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567A2-024D-1AE4-33E2-78B23030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15391A-548A-6754-8707-062971FB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4982333-A0F1-4123-0092-0402A27A5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942" y="3429000"/>
            <a:ext cx="106641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Top 5 Indian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in 2021 received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higher-than-average discounts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Flipkart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got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highest average discount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31%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Other top customers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Croma, Ezone,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Viveks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Amazon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also received discounts close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30%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These companies likely contributed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high sales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which helped them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negotiate better deals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89FF4-010D-10DF-231C-81F1B927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60" t="50000" r="48506" b="26598"/>
          <a:stretch/>
        </p:blipFill>
        <p:spPr>
          <a:xfrm>
            <a:off x="3088849" y="497265"/>
            <a:ext cx="5287315" cy="250046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660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2EB6-ECBE-F6EA-0C8B-D5CA1359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E84119-7DBA-6E24-A03C-D920D968F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3BC73F-5A67-0325-0763-04EBF979CCB2}"/>
              </a:ext>
            </a:extLst>
          </p:cNvPr>
          <p:cNvSpPr txBox="1"/>
          <p:nvPr/>
        </p:nvSpPr>
        <p:spPr>
          <a:xfrm>
            <a:off x="115479" y="161596"/>
            <a:ext cx="111684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Get the complete report of the Gross sales amount for the customer “</a:t>
            </a:r>
            <a:r>
              <a:rPr lang="en-US" sz="2000" b="1" dirty="0" err="1">
                <a:latin typeface="Trebuchet MS" panose="020B0603020202020204" pitchFamily="34" charset="0"/>
              </a:rPr>
              <a:t>Atliq</a:t>
            </a:r>
            <a:r>
              <a:rPr lang="en-US" sz="2000" b="1" dirty="0">
                <a:latin typeface="Trebuchet MS" panose="020B0603020202020204" pitchFamily="34" charset="0"/>
              </a:rPr>
              <a:t> Exclusive” for each month. This analysis helps to get an idea of low and high-performing months and take strategic decisions. The final report contains these columns: Month ,Year  &amp; Gross sales Amount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F247B-5705-C923-FA65-8E534E21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20" t="35464" r="50748" b="17388"/>
          <a:stretch/>
        </p:blipFill>
        <p:spPr>
          <a:xfrm>
            <a:off x="6683604" y="1708988"/>
            <a:ext cx="2771480" cy="323339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65DDB-D540-342B-F980-1BDF8551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89" t="73086" r="50979" b="14914"/>
          <a:stretch/>
        </p:blipFill>
        <p:spPr>
          <a:xfrm>
            <a:off x="6683604" y="4942382"/>
            <a:ext cx="2771480" cy="82296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257FE-C656-7C38-ACDC-565B70E514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922" t="18006" r="46418" b="34846"/>
          <a:stretch/>
        </p:blipFill>
        <p:spPr>
          <a:xfrm>
            <a:off x="1542461" y="1485035"/>
            <a:ext cx="4326904" cy="485009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8551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32B8-44FE-6E7B-D310-D36AA74C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0424C3-7CAE-02C6-1AC8-A1280CB7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342B6-228B-F98E-D4CA-DDD90717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8" t="37251" r="58247" b="27835"/>
          <a:stretch/>
        </p:blipFill>
        <p:spPr>
          <a:xfrm>
            <a:off x="2695361" y="356140"/>
            <a:ext cx="6080994" cy="324489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A548D3-7B6A-561B-6D34-1FBC76E1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8325"/>
            <a:ext cx="1155726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2021 Outperformed 2020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Every month in 2021 had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much higher gross 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than 2020.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Peak in November 2021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Sales hit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highest point in November 2021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20M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likely due to festive shopping (e.g., Diwali).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Zero Sales in Early 2020 (Mar-Apr)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March and April 2020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show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0 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possibly due 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COVID-19 lockdown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Stable Growth in 2021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Sales remained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consistently strong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throughout 2021, fluctuating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10M and 20M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Low Activity in 2020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: Sales stayed under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8M in most months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in 2020, showing a weak performance overall.</a:t>
            </a:r>
          </a:p>
        </p:txBody>
      </p:sp>
    </p:spTree>
    <p:extLst>
      <p:ext uri="{BB962C8B-B14F-4D97-AF65-F5344CB8AC3E}">
        <p14:creationId xmlns:p14="http://schemas.microsoft.com/office/powerpoint/2010/main" val="33798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21571-14EE-365E-65BD-16676060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C5A83-25FE-9223-CCA7-DAE28DA8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24" t="23093" r="2964" b="12439"/>
          <a:stretch/>
        </p:blipFill>
        <p:spPr>
          <a:xfrm>
            <a:off x="1036948" y="262337"/>
            <a:ext cx="8870624" cy="63333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812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9A474-2C37-0557-0EC7-6B032E5A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020EF4-04D0-775F-D6DD-33EBFAF5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C216A-16F3-E080-C46B-CD02092C8C11}"/>
              </a:ext>
            </a:extLst>
          </p:cNvPr>
          <p:cNvSpPr txBox="1"/>
          <p:nvPr/>
        </p:nvSpPr>
        <p:spPr>
          <a:xfrm>
            <a:off x="124905" y="226491"/>
            <a:ext cx="116303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In which quarter of 2020, got the maximum </a:t>
            </a:r>
            <a:r>
              <a:rPr lang="en-US" sz="2000" b="1" dirty="0" err="1">
                <a:latin typeface="Trebuchet MS" panose="020B0603020202020204" pitchFamily="34" charset="0"/>
              </a:rPr>
              <a:t>total_sold_quantity</a:t>
            </a:r>
            <a:r>
              <a:rPr lang="en-US" sz="2000" b="1" dirty="0">
                <a:latin typeface="Trebuchet MS" panose="020B0603020202020204" pitchFamily="34" charset="0"/>
              </a:rPr>
              <a:t>? The final output contains these fields Quarter &amp; </a:t>
            </a:r>
            <a:r>
              <a:rPr lang="en-US" sz="2000" b="1" dirty="0" err="1">
                <a:latin typeface="Trebuchet MS" panose="020B0603020202020204" pitchFamily="34" charset="0"/>
              </a:rPr>
              <a:t>total_sold_quantity</a:t>
            </a:r>
            <a:r>
              <a:rPr lang="en-US" sz="2000" b="1" dirty="0">
                <a:latin typeface="Trebuchet MS" panose="020B0603020202020204" pitchFamily="34" charset="0"/>
              </a:rPr>
              <a:t> sorted by the </a:t>
            </a:r>
            <a:r>
              <a:rPr lang="en-US" sz="2000" b="1" dirty="0" err="1">
                <a:latin typeface="Trebuchet MS" panose="020B0603020202020204" pitchFamily="34" charset="0"/>
              </a:rPr>
              <a:t>total_sold_quantity</a:t>
            </a:r>
            <a:r>
              <a:rPr lang="en-US" sz="2000" b="1" dirty="0">
                <a:latin typeface="Trebuchet MS" panose="020B0603020202020204" pitchFamily="34" charset="0"/>
              </a:rPr>
              <a:t>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CF8B0-C31C-284E-7C1C-E6F4AC4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77" t="18007" r="32732" b="40481"/>
          <a:stretch/>
        </p:blipFill>
        <p:spPr>
          <a:xfrm>
            <a:off x="509048" y="1160868"/>
            <a:ext cx="5207749" cy="326973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5839-8E5A-696A-318F-7E840DC3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0" t="64055" r="60026" b="19313"/>
          <a:stretch/>
        </p:blipFill>
        <p:spPr>
          <a:xfrm>
            <a:off x="1432874" y="4793473"/>
            <a:ext cx="2927557" cy="180731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D55EB-D2D4-BF52-59A2-F9374F00C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68" t="48935" r="44716" b="26873"/>
          <a:stretch/>
        </p:blipFill>
        <p:spPr>
          <a:xfrm>
            <a:off x="6225845" y="2329605"/>
            <a:ext cx="5052901" cy="269488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9141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405A8-6186-A624-F940-7E6A379B5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49C996-4224-C55A-B245-614B7776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BB88E5-04AD-ADAE-752E-371A2A17801D}"/>
              </a:ext>
            </a:extLst>
          </p:cNvPr>
          <p:cNvSpPr txBox="1"/>
          <p:nvPr/>
        </p:nvSpPr>
        <p:spPr>
          <a:xfrm>
            <a:off x="192040" y="4017004"/>
            <a:ext cx="96872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Q3 crashed</a:t>
            </a:r>
            <a:r>
              <a:rPr lang="en-US" dirty="0">
                <a:latin typeface="Trebuchet MS" panose="020B0603020202020204" pitchFamily="34" charset="0"/>
              </a:rPr>
              <a:t> - Only 2.1M units, way below other quarters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Strong start</a:t>
            </a:r>
            <a:r>
              <a:rPr lang="en-US" dirty="0">
                <a:latin typeface="Trebuchet MS" panose="020B0603020202020204" pitchFamily="34" charset="0"/>
              </a:rPr>
              <a:t> - Q1 and Q2 were the best performers (7.0M and 6.6M)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Decent recovery</a:t>
            </a:r>
            <a:r>
              <a:rPr lang="en-US" dirty="0">
                <a:latin typeface="Trebuchet MS" panose="020B0603020202020204" pitchFamily="34" charset="0"/>
              </a:rPr>
              <a:t> - Q4 bounced back to 5.0M units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Front-heavy year</a:t>
            </a:r>
            <a:r>
              <a:rPr lang="en-US" dirty="0">
                <a:latin typeface="Trebuchet MS" panose="020B0603020202020204" pitchFamily="34" charset="0"/>
              </a:rPr>
              <a:t> - Most sales happened in first half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Bottom line:</a:t>
            </a:r>
            <a:r>
              <a:rPr lang="en-US" dirty="0">
                <a:latin typeface="Trebuchet MS" panose="020B0603020202020204" pitchFamily="34" charset="0"/>
              </a:rPr>
              <a:t> Started strong, hit a major low in Q3, then partially recovered.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4CF65-2ABA-C75B-6C22-98E23618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68" t="48935" r="44716" b="26873"/>
          <a:stretch/>
        </p:blipFill>
        <p:spPr>
          <a:xfrm>
            <a:off x="3246975" y="415964"/>
            <a:ext cx="5052901" cy="269488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156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89AD-DB5B-9CB9-FF91-01A2010F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E76011-659A-705E-1136-8AB621349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193A0-3B90-DBED-2FA2-729951AA4260}"/>
              </a:ext>
            </a:extLst>
          </p:cNvPr>
          <p:cNvSpPr txBox="1"/>
          <p:nvPr/>
        </p:nvSpPr>
        <p:spPr>
          <a:xfrm>
            <a:off x="87197" y="151076"/>
            <a:ext cx="11809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rebuchet MS" panose="020B0603020202020204" pitchFamily="34" charset="0"/>
              </a:rPr>
              <a:t>Which channel helped to bring more gross sales in the fiscal year 2021 and the percentage of contribution? The final output contains these fields, channel </a:t>
            </a:r>
            <a:r>
              <a:rPr lang="en-US" sz="2000" b="1" dirty="0" err="1">
                <a:latin typeface="Trebuchet MS" panose="020B0603020202020204" pitchFamily="34" charset="0"/>
              </a:rPr>
              <a:t>gross_sales_mln</a:t>
            </a:r>
            <a:r>
              <a:rPr lang="en-US" sz="2000" b="1" dirty="0">
                <a:latin typeface="Trebuchet MS" panose="020B0603020202020204" pitchFamily="34" charset="0"/>
              </a:rPr>
              <a:t> percentage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07B0-78C6-79FB-749D-D2003A3D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97" t="64742" r="54304" b="20962"/>
          <a:stretch/>
        </p:blipFill>
        <p:spPr>
          <a:xfrm>
            <a:off x="1162641" y="5132647"/>
            <a:ext cx="4071926" cy="157427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3CE30-152A-918F-A42E-FAF03C06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232" t="17320" r="21675" b="29485"/>
          <a:stretch/>
        </p:blipFill>
        <p:spPr>
          <a:xfrm>
            <a:off x="480766" y="1171717"/>
            <a:ext cx="5863473" cy="364817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10859-DC6B-E472-C1BB-46FA3FEA73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03" t="39450" r="49046" b="34158"/>
          <a:stretch/>
        </p:blipFill>
        <p:spPr>
          <a:xfrm>
            <a:off x="6957434" y="2615939"/>
            <a:ext cx="4463102" cy="283746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700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2AC3C-B93F-183A-90F7-924FF5C0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5E3B4-29E2-FC9E-4F61-5B4833017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B88EC8-4450-A745-A8D4-93B538BC8087}"/>
              </a:ext>
            </a:extLst>
          </p:cNvPr>
          <p:cNvSpPr txBox="1"/>
          <p:nvPr/>
        </p:nvSpPr>
        <p:spPr>
          <a:xfrm>
            <a:off x="172039" y="3824925"/>
            <a:ext cx="109044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Retailer dominates</a:t>
            </a:r>
            <a:r>
              <a:rPr lang="en-US" dirty="0">
                <a:latin typeface="Trebuchet MS" panose="020B0603020202020204" pitchFamily="34" charset="0"/>
              </a:rPr>
              <a:t> - 73% of sales ($1.2B) come through retail partners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Direct sales growing</a:t>
            </a:r>
            <a:r>
              <a:rPr lang="en-US" dirty="0">
                <a:latin typeface="Trebuchet MS" panose="020B0603020202020204" pitchFamily="34" charset="0"/>
              </a:rPr>
              <a:t> - 15% ($258M) suggests decent direct-to-consumer presence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Distributors smallest</a:t>
            </a:r>
            <a:r>
              <a:rPr lang="en-US" dirty="0">
                <a:latin typeface="Trebuchet MS" panose="020B0603020202020204" pitchFamily="34" charset="0"/>
              </a:rPr>
              <a:t> - Only 11% ($188M) of total sales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Total revenue: $1.66B</a:t>
            </a: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Bottom line:</a:t>
            </a:r>
            <a:r>
              <a:rPr lang="en-US" dirty="0">
                <a:latin typeface="Trebuchet MS" panose="020B0603020202020204" pitchFamily="34" charset="0"/>
              </a:rPr>
              <a:t> Heavy reliance on retail channel, with direct sales as secondary focus and distributors playing a minor role.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8CF1D-0881-E2FA-A9DD-7C6E6EF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03" t="39450" r="49046" b="34158"/>
          <a:stretch/>
        </p:blipFill>
        <p:spPr>
          <a:xfrm>
            <a:off x="3271554" y="493729"/>
            <a:ext cx="4463102" cy="283746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492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AA1F2-AEBA-AE6A-1A07-5DC7659B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A6EB8E-FDF1-5B5B-4B65-4399B161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B020F-4F67-0DA0-D8D5-E7238861DCE1}"/>
              </a:ext>
            </a:extLst>
          </p:cNvPr>
          <p:cNvSpPr txBox="1"/>
          <p:nvPr/>
        </p:nvSpPr>
        <p:spPr>
          <a:xfrm>
            <a:off x="153185" y="72040"/>
            <a:ext cx="110835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rebuchet MS" panose="020B0603020202020204" pitchFamily="34" charset="0"/>
              </a:rPr>
              <a:t>Get the Top 3 products in each division that have a high </a:t>
            </a:r>
            <a:r>
              <a:rPr lang="en-US" sz="1800" b="1" dirty="0" err="1">
                <a:latin typeface="Trebuchet MS" panose="020B0603020202020204" pitchFamily="34" charset="0"/>
              </a:rPr>
              <a:t>total_sold_quantity</a:t>
            </a:r>
            <a:r>
              <a:rPr lang="en-US" sz="1800" b="1" dirty="0">
                <a:latin typeface="Trebuchet MS" panose="020B0603020202020204" pitchFamily="34" charset="0"/>
              </a:rPr>
              <a:t> in the </a:t>
            </a:r>
            <a:r>
              <a:rPr lang="en-US" sz="1800" b="1" dirty="0" err="1">
                <a:latin typeface="Trebuchet MS" panose="020B0603020202020204" pitchFamily="34" charset="0"/>
              </a:rPr>
              <a:t>fiscal_year</a:t>
            </a:r>
            <a:r>
              <a:rPr lang="en-US" sz="1800" b="1" dirty="0">
                <a:latin typeface="Trebuchet MS" panose="020B0603020202020204" pitchFamily="34" charset="0"/>
              </a:rPr>
              <a:t> 2021? The final output contains these fields, division, </a:t>
            </a:r>
            <a:r>
              <a:rPr lang="en-US" sz="1800" b="1" dirty="0" err="1">
                <a:latin typeface="Trebuchet MS" panose="020B0603020202020204" pitchFamily="34" charset="0"/>
              </a:rPr>
              <a:t>product_code</a:t>
            </a:r>
            <a:r>
              <a:rPr lang="en-US" sz="1800" b="1" dirty="0">
                <a:latin typeface="Trebuchet MS" panose="020B0603020202020204" pitchFamily="34" charset="0"/>
              </a:rPr>
              <a:t>, product, </a:t>
            </a:r>
            <a:r>
              <a:rPr lang="en-US" sz="1800" b="1" dirty="0" err="1">
                <a:latin typeface="Trebuchet MS" panose="020B0603020202020204" pitchFamily="34" charset="0"/>
              </a:rPr>
              <a:t>total_sold_quantity</a:t>
            </a:r>
            <a:r>
              <a:rPr lang="en-US" sz="1800" b="1" dirty="0">
                <a:latin typeface="Trebuchet MS" panose="020B0603020202020204" pitchFamily="34" charset="0"/>
              </a:rPr>
              <a:t>  &amp; </a:t>
            </a:r>
            <a:r>
              <a:rPr lang="en-US" sz="1800" b="1" dirty="0" err="1">
                <a:latin typeface="Trebuchet MS" panose="020B0603020202020204" pitchFamily="34" charset="0"/>
              </a:rPr>
              <a:t>rank_order</a:t>
            </a:r>
            <a:r>
              <a:rPr lang="en-US" sz="1800" b="1" dirty="0"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3267A-114C-66A4-CFF6-398F2D35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0" t="51821" r="37216" b="20550"/>
          <a:stretch/>
        </p:blipFill>
        <p:spPr>
          <a:xfrm>
            <a:off x="5891030" y="2547593"/>
            <a:ext cx="6010221" cy="246039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B8FF9-35A4-24EA-E89F-B964E177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68" t="17595" r="36830" b="33746"/>
          <a:stretch/>
        </p:blipFill>
        <p:spPr>
          <a:xfrm>
            <a:off x="153185" y="1267903"/>
            <a:ext cx="5447096" cy="501977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6770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26AA8-596C-1CAB-3235-8521B920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C2752B-AA8A-658D-C5C8-C65B90EA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" y="12265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27CA0-0CF2-E444-1ADE-06ACEAB8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22" t="51183" r="44758" b="25842"/>
          <a:stretch/>
        </p:blipFill>
        <p:spPr>
          <a:xfrm>
            <a:off x="509941" y="530941"/>
            <a:ext cx="4949098" cy="236711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430EB-BF76-A262-D750-7785C8FE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00" t="50000" r="44596" b="25448"/>
          <a:stretch/>
        </p:blipFill>
        <p:spPr>
          <a:xfrm>
            <a:off x="6440929" y="530941"/>
            <a:ext cx="4030425" cy="236711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F60E2-1DFF-C8AF-1758-90672CDE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02" t="50158" r="44716" b="25394"/>
          <a:stretch/>
        </p:blipFill>
        <p:spPr>
          <a:xfrm>
            <a:off x="3578941" y="3736258"/>
            <a:ext cx="4294732" cy="21336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729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0C8E-57FE-EC25-B0BA-611AACAEE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170C02-C158-F7EB-48F3-DC7A18A37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D21B3-62F9-65DB-53AB-9273E91BC157}"/>
              </a:ext>
            </a:extLst>
          </p:cNvPr>
          <p:cNvSpPr txBox="1"/>
          <p:nvPr/>
        </p:nvSpPr>
        <p:spPr>
          <a:xfrm>
            <a:off x="190893" y="3429000"/>
            <a:ext cx="108384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N &amp; S Division dominates</a:t>
            </a:r>
            <a:r>
              <a:rPr lang="en-US" dirty="0">
                <a:latin typeface="Trebuchet MS" panose="020B0603020202020204" pitchFamily="34" charset="0"/>
              </a:rPr>
              <a:t> - Top 3 products all 600K+ units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P &amp; A strong second</a:t>
            </a:r>
            <a:r>
              <a:rPr lang="en-US" dirty="0">
                <a:latin typeface="Trebuchet MS" panose="020B0603020202020204" pitchFamily="34" charset="0"/>
              </a:rPr>
              <a:t> - Around 420K units each for top performers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PC Division trails</a:t>
            </a:r>
            <a:r>
              <a:rPr lang="en-US" dirty="0">
                <a:latin typeface="Trebuchet MS" panose="020B0603020202020204" pitchFamily="34" charset="0"/>
              </a:rPr>
              <a:t> - Only ~17K units for top products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Clear division hierarchy</a:t>
            </a:r>
            <a:r>
              <a:rPr lang="en-US" dirty="0">
                <a:latin typeface="Trebuchet MS" panose="020B0603020202020204" pitchFamily="34" charset="0"/>
              </a:rPr>
              <a:t> - N &amp; S &gt;&gt; P &amp; A &gt;&gt; PC in sales volume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AQ Pen Drive 2 IN 1 is overall #1</a:t>
            </a:r>
            <a:r>
              <a:rPr lang="en-US" dirty="0">
                <a:latin typeface="Trebuchet MS" panose="020B0603020202020204" pitchFamily="34" charset="0"/>
              </a:rPr>
              <a:t> - 701K units across all divisions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Bottom line:</a:t>
            </a:r>
            <a:r>
              <a:rPr lang="en-US" dirty="0">
                <a:latin typeface="Trebuchet MS" panose="020B0603020202020204" pitchFamily="34" charset="0"/>
              </a:rPr>
              <a:t> Massive performance gap between divisions - N &amp; S sells 40x more than PC division's best products.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3C456-C8B5-EB95-C06E-3F90D269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0" t="51821" r="37216" b="20550"/>
          <a:stretch/>
        </p:blipFill>
        <p:spPr>
          <a:xfrm>
            <a:off x="2280565" y="520829"/>
            <a:ext cx="6505217" cy="266303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1217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670EA-1445-476E-7CDD-76BF711AE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11C15-3124-BA5C-A4A6-DC919BA7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12" t="33403" r="3196" b="17800"/>
          <a:stretch/>
        </p:blipFill>
        <p:spPr>
          <a:xfrm>
            <a:off x="2017337" y="970959"/>
            <a:ext cx="7579150" cy="512495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2D225-75B4-87E0-1013-6D1721CD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835" t="36014" r="2732" b="47629"/>
          <a:stretch/>
        </p:blipFill>
        <p:spPr>
          <a:xfrm>
            <a:off x="8328583" y="1068985"/>
            <a:ext cx="1121788" cy="1094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831DD-A13D-8186-193F-4F0421EF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08" t="36976" r="69459" b="46667"/>
          <a:stretch/>
        </p:blipFill>
        <p:spPr>
          <a:xfrm>
            <a:off x="2180735" y="1068984"/>
            <a:ext cx="1121788" cy="10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31A620-6E7D-D401-7DDD-617924E9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86406-8434-BFEE-49C1-3A68E189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8" t="36976" r="69459" b="46667"/>
          <a:stretch/>
        </p:blipFill>
        <p:spPr>
          <a:xfrm>
            <a:off x="224673" y="182865"/>
            <a:ext cx="1121788" cy="1094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691AF-8A29-DFE7-5DE9-D3761689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835" t="36014" r="2732" b="47629"/>
          <a:stretch/>
        </p:blipFill>
        <p:spPr>
          <a:xfrm>
            <a:off x="10845539" y="182865"/>
            <a:ext cx="1121788" cy="10942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B0A5B1-7D0C-3FEE-85B8-58009399C081}"/>
              </a:ext>
            </a:extLst>
          </p:cNvPr>
          <p:cNvSpPr/>
          <p:nvPr/>
        </p:nvSpPr>
        <p:spPr>
          <a:xfrm>
            <a:off x="3817856" y="182864"/>
            <a:ext cx="4034673" cy="825803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AtliQ</a:t>
            </a:r>
            <a:r>
              <a:rPr lang="en-US" sz="2400" b="1" dirty="0">
                <a:solidFill>
                  <a:schemeClr val="tx1"/>
                </a:solidFill>
                <a:latin typeface="Trebuchet MS" panose="020B0603020202020204" pitchFamily="34" charset="0"/>
              </a:rPr>
              <a:t> Hardware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9C246-B92F-E45A-81D9-E5E559D0AEA0}"/>
              </a:ext>
            </a:extLst>
          </p:cNvPr>
          <p:cNvSpPr txBox="1"/>
          <p:nvPr/>
        </p:nvSpPr>
        <p:spPr>
          <a:xfrm>
            <a:off x="2260470" y="2911536"/>
            <a:ext cx="782189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Trebuchet MS" panose="020B0603020202020204" pitchFamily="34" charset="0"/>
              </a:rPr>
              <a:t>AtliQ</a:t>
            </a:r>
            <a:r>
              <a:rPr lang="en-US" sz="2000" b="1" dirty="0">
                <a:latin typeface="Trebuchet MS" panose="020B0603020202020204" pitchFamily="34" charset="0"/>
              </a:rPr>
              <a:t> Hardware</a:t>
            </a:r>
            <a:r>
              <a:rPr lang="en-US" sz="2000" dirty="0">
                <a:latin typeface="Trebuchet MS" panose="020B0603020202020204" pitchFamily="34" charset="0"/>
              </a:rPr>
              <a:t> is a technology-driven manufacturer and distributor of computer hardware, operating globally across multiple regions including APAC, EU, NA, and LATAM. The company offers a wide range of products such as laptops, desktops, peripherals, accessories, storage devices, and networking equipment. </a:t>
            </a:r>
            <a:r>
              <a:rPr lang="en-US" sz="2000" dirty="0" err="1">
                <a:latin typeface="Trebuchet MS" panose="020B0603020202020204" pitchFamily="34" charset="0"/>
              </a:rPr>
              <a:t>AtliQ</a:t>
            </a:r>
            <a:r>
              <a:rPr lang="en-US" sz="2000" dirty="0">
                <a:latin typeface="Trebuchet MS" panose="020B0603020202020204" pitchFamily="34" charset="0"/>
              </a:rPr>
              <a:t> Hardware leverages both </a:t>
            </a:r>
            <a:r>
              <a:rPr lang="en-US" sz="2000" b="1" dirty="0">
                <a:latin typeface="Trebuchet MS" panose="020B0603020202020204" pitchFamily="34" charset="0"/>
              </a:rPr>
              <a:t>Brick &amp; Mortar</a:t>
            </a:r>
            <a:r>
              <a:rPr lang="en-US" sz="2000" dirty="0">
                <a:latin typeface="Trebuchet MS" panose="020B0603020202020204" pitchFamily="34" charset="0"/>
              </a:rPr>
              <a:t> and </a:t>
            </a:r>
            <a:r>
              <a:rPr lang="en-US" sz="2000" b="1" dirty="0">
                <a:latin typeface="Trebuchet MS" panose="020B0603020202020204" pitchFamily="34" charset="0"/>
              </a:rPr>
              <a:t>E-Commerce</a:t>
            </a:r>
            <a:r>
              <a:rPr lang="en-US" sz="2000" dirty="0">
                <a:latin typeface="Trebuchet MS" panose="020B0603020202020204" pitchFamily="34" charset="0"/>
              </a:rPr>
              <a:t> platforms, with distribution channels including </a:t>
            </a:r>
            <a:r>
              <a:rPr lang="en-US" sz="2000" b="1" dirty="0">
                <a:latin typeface="Trebuchet MS" panose="020B0603020202020204" pitchFamily="34" charset="0"/>
              </a:rPr>
              <a:t>Retailers</a:t>
            </a:r>
            <a:r>
              <a:rPr lang="en-US" sz="2000" dirty="0"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latin typeface="Trebuchet MS" panose="020B0603020202020204" pitchFamily="34" charset="0"/>
              </a:rPr>
              <a:t>Distributors</a:t>
            </a:r>
            <a:r>
              <a:rPr lang="en-US" sz="2000" dirty="0">
                <a:latin typeface="Trebuchet MS" panose="020B0603020202020204" pitchFamily="34" charset="0"/>
              </a:rPr>
              <a:t>, and </a:t>
            </a:r>
            <a:r>
              <a:rPr lang="en-US" sz="2000" b="1" dirty="0">
                <a:latin typeface="Trebuchet MS" panose="020B0603020202020204" pitchFamily="34" charset="0"/>
              </a:rPr>
              <a:t>Direct Sales</a:t>
            </a:r>
            <a:r>
              <a:rPr lang="en-US" sz="2000" dirty="0">
                <a:latin typeface="Trebuchet MS" panose="020B0603020202020204" pitchFamily="34" charset="0"/>
              </a:rPr>
              <a:t>.</a:t>
            </a:r>
          </a:p>
          <a:p>
            <a:pPr algn="ctr"/>
            <a:r>
              <a:rPr lang="en-US" sz="2000" b="0" i="0" dirty="0">
                <a:effectLst/>
                <a:latin typeface="Trebuchet MS" panose="020B0603020202020204" pitchFamily="34" charset="0"/>
              </a:rPr>
              <a:t> The </a:t>
            </a:r>
            <a:r>
              <a:rPr lang="en-US" sz="2000" b="1" i="0" dirty="0">
                <a:effectLst/>
                <a:latin typeface="Trebuchet MS" panose="020B0603020202020204" pitchFamily="34" charset="0"/>
              </a:rPr>
              <a:t>fiscal year for </a:t>
            </a:r>
            <a:r>
              <a:rPr lang="en-US" sz="2000" b="1" i="0" dirty="0" err="1">
                <a:effectLst/>
                <a:latin typeface="Trebuchet MS" panose="020B0603020202020204" pitchFamily="34" charset="0"/>
              </a:rPr>
              <a:t>Atliq</a:t>
            </a:r>
            <a:r>
              <a:rPr lang="en-US" sz="2000" b="1" i="0" dirty="0">
                <a:effectLst/>
                <a:latin typeface="Trebuchet MS" panose="020B0603020202020204" pitchFamily="34" charset="0"/>
              </a:rPr>
              <a:t> Hardware begins in September and ends in August.</a:t>
            </a:r>
            <a:endParaRPr lang="en-US" sz="2000" b="1" dirty="0"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12B6F2-D1D5-5D17-6CFA-3771729DF9D3}"/>
              </a:ext>
            </a:extLst>
          </p:cNvPr>
          <p:cNvSpPr/>
          <p:nvPr/>
        </p:nvSpPr>
        <p:spPr>
          <a:xfrm>
            <a:off x="1746315" y="1277068"/>
            <a:ext cx="3345730" cy="476674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i="0" dirty="0">
              <a:solidFill>
                <a:srgbClr val="131022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sz="2000" b="1" i="0" dirty="0">
                <a:solidFill>
                  <a:srgbClr val="131022"/>
                </a:solidFill>
                <a:effectLst/>
                <a:latin typeface="Trebuchet MS" panose="020B0603020202020204" pitchFamily="34" charset="0"/>
              </a:rPr>
              <a:t>Domain:  Consumer Goods</a:t>
            </a:r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E16329-218F-8D09-6D6B-D43F2D9B3525}"/>
              </a:ext>
            </a:extLst>
          </p:cNvPr>
          <p:cNvSpPr/>
          <p:nvPr/>
        </p:nvSpPr>
        <p:spPr>
          <a:xfrm>
            <a:off x="5774704" y="1277068"/>
            <a:ext cx="4155649" cy="450299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i="0" dirty="0">
              <a:solidFill>
                <a:srgbClr val="131022"/>
              </a:solidFill>
              <a:effectLst/>
              <a:latin typeface="Trebuchet MS" panose="020B0603020202020204" pitchFamily="34" charset="0"/>
            </a:endParaRPr>
          </a:p>
          <a:p>
            <a:r>
              <a:rPr lang="en-US" sz="2000" b="1" i="0" dirty="0">
                <a:solidFill>
                  <a:srgbClr val="131022"/>
                </a:solidFill>
                <a:effectLst/>
                <a:latin typeface="Trebuchet MS" panose="020B0603020202020204" pitchFamily="34" charset="0"/>
              </a:rPr>
              <a:t>Function: Executive Management</a:t>
            </a:r>
            <a:endParaRPr lang="en-US" sz="2000" b="1" dirty="0">
              <a:latin typeface="Trebuchet MS" panose="020B0603020202020204" pitchFamily="34" charset="0"/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39C85-DB82-D3AB-C967-EDCB08AD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A9C38-4632-EBDD-4499-C8086FFCE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189E1F-C0E8-F811-143B-5E8C9821C0E1}"/>
              </a:ext>
            </a:extLst>
          </p:cNvPr>
          <p:cNvSpPr txBox="1"/>
          <p:nvPr/>
        </p:nvSpPr>
        <p:spPr>
          <a:xfrm>
            <a:off x="238027" y="65678"/>
            <a:ext cx="110835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Trebuchet MS" panose="020B0603020202020204" pitchFamily="34" charset="0"/>
              </a:rPr>
              <a:t>AtliQ</a:t>
            </a:r>
            <a:r>
              <a:rPr lang="en-US" sz="2000" b="1" dirty="0">
                <a:latin typeface="Trebuchet MS" panose="020B0603020202020204" pitchFamily="34" charset="0"/>
              </a:rPr>
              <a:t> Hardware serves two main types of customers:</a:t>
            </a:r>
          </a:p>
          <a:p>
            <a:pPr>
              <a:buNone/>
            </a:pPr>
            <a:endParaRPr lang="en-US" sz="2000" dirty="0">
              <a:latin typeface="Trebuchet MS" panose="020B0603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Retail Stores:</a:t>
            </a:r>
            <a:r>
              <a:rPr lang="en-US" dirty="0">
                <a:latin typeface="Trebuchet MS" panose="020B0603020202020204" pitchFamily="34" charset="0"/>
              </a:rPr>
              <a:t> Physical shops like Best Buy and Croma.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Online Platforms:</a:t>
            </a:r>
            <a:r>
              <a:rPr lang="en-US" dirty="0">
                <a:latin typeface="Trebuchet MS" panose="020B0603020202020204" pitchFamily="34" charset="0"/>
              </a:rPr>
              <a:t> Big e-commerce sites like Flipkart and Amazon.</a:t>
            </a:r>
          </a:p>
          <a:p>
            <a:endParaRPr lang="en-US" sz="2000" dirty="0">
              <a:latin typeface="Trebuchet MS" panose="020B0603020202020204" pitchFamily="34" charset="0"/>
            </a:endParaRPr>
          </a:p>
          <a:p>
            <a:r>
              <a:rPr lang="en-US" dirty="0">
                <a:latin typeface="Trebuchet MS" panose="020B0603020202020204" pitchFamily="34" charset="0"/>
              </a:rPr>
              <a:t>By selling through both stores and online platforms,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Hardware reaches more customers and strengthens its market presence.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B43DC-46EF-51E6-CF73-6FFDBF45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46" y="3171390"/>
            <a:ext cx="2775408" cy="277540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7862B-9281-8FA5-1018-99ECFD05B3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108" t="36976" r="69459" b="46667"/>
          <a:stretch/>
        </p:blipFill>
        <p:spPr>
          <a:xfrm>
            <a:off x="131515" y="4050914"/>
            <a:ext cx="1027522" cy="98943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DF67C-7709-918E-6A7E-B7ED3B3CC648}"/>
              </a:ext>
            </a:extLst>
          </p:cNvPr>
          <p:cNvSpPr txBox="1"/>
          <p:nvPr/>
        </p:nvSpPr>
        <p:spPr>
          <a:xfrm>
            <a:off x="-18596" y="5078530"/>
            <a:ext cx="206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Trebuchet MS" panose="020B0603020202020204" pitchFamily="34" charset="0"/>
              </a:rPr>
              <a:t>AtliQ</a:t>
            </a:r>
            <a:r>
              <a:rPr lang="en-US" sz="1800" b="1" dirty="0">
                <a:latin typeface="Trebuchet MS" panose="020B0603020202020204" pitchFamily="34" charset="0"/>
              </a:rPr>
              <a:t> Hardware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DEB2A-1288-68BF-99AD-4D5558BB18BC}"/>
              </a:ext>
            </a:extLst>
          </p:cNvPr>
          <p:cNvSpPr txBox="1"/>
          <p:nvPr/>
        </p:nvSpPr>
        <p:spPr>
          <a:xfrm>
            <a:off x="1649622" y="625728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Selling Hardware Products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BA6060-4EC7-CD24-33E2-C341679784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706" t="27217" r="15876" b="36836"/>
          <a:stretch/>
        </p:blipFill>
        <p:spPr>
          <a:xfrm>
            <a:off x="5575663" y="3143876"/>
            <a:ext cx="3007939" cy="285403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732414-52EF-E68D-D4F7-9A4EA34DECE0}"/>
              </a:ext>
            </a:extLst>
          </p:cNvPr>
          <p:cNvSpPr txBox="1"/>
          <p:nvPr/>
        </p:nvSpPr>
        <p:spPr>
          <a:xfrm>
            <a:off x="5710055" y="6306700"/>
            <a:ext cx="6155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Using These Platforms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5C7E09-8050-02AC-00A4-239816377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54992" y="3214519"/>
            <a:ext cx="2705493" cy="285403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16B62E-03F5-A20A-8999-1E9966F86700}"/>
              </a:ext>
            </a:extLst>
          </p:cNvPr>
          <p:cNvSpPr txBox="1"/>
          <p:nvPr/>
        </p:nvSpPr>
        <p:spPr>
          <a:xfrm>
            <a:off x="9505104" y="6257284"/>
            <a:ext cx="2705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To End Consumers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F6D1F0E-FEA4-6D97-7D75-2D2719D37211}"/>
              </a:ext>
            </a:extLst>
          </p:cNvPr>
          <p:cNvSpPr/>
          <p:nvPr/>
        </p:nvSpPr>
        <p:spPr>
          <a:xfrm>
            <a:off x="1217142" y="4345577"/>
            <a:ext cx="707011" cy="306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2819D1F-0B45-F8AC-057C-09429422DFC6}"/>
              </a:ext>
            </a:extLst>
          </p:cNvPr>
          <p:cNvSpPr/>
          <p:nvPr/>
        </p:nvSpPr>
        <p:spPr>
          <a:xfrm>
            <a:off x="4810547" y="4345577"/>
            <a:ext cx="699155" cy="306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3B517DE-2480-1041-C57F-1ADF4BDB94A2}"/>
              </a:ext>
            </a:extLst>
          </p:cNvPr>
          <p:cNvSpPr/>
          <p:nvPr/>
        </p:nvSpPr>
        <p:spPr>
          <a:xfrm>
            <a:off x="8655837" y="4384087"/>
            <a:ext cx="699155" cy="323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1A7BF4-1FE4-7708-A34F-DB6E07879703}"/>
              </a:ext>
            </a:extLst>
          </p:cNvPr>
          <p:cNvSpPr txBox="1"/>
          <p:nvPr/>
        </p:nvSpPr>
        <p:spPr>
          <a:xfrm>
            <a:off x="131515" y="2694350"/>
            <a:ext cx="6235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Trebuchet MS" panose="020B0603020202020204" pitchFamily="34" charset="0"/>
              </a:rPr>
              <a:t>Product Distribution Flow</a:t>
            </a:r>
          </a:p>
        </p:txBody>
      </p:sp>
    </p:spTree>
    <p:extLst>
      <p:ext uri="{BB962C8B-B14F-4D97-AF65-F5344CB8AC3E}">
        <p14:creationId xmlns:p14="http://schemas.microsoft.com/office/powerpoint/2010/main" val="127579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BAD0-2C66-8A88-4AFE-3281877F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B250A7-0EF4-8D94-0958-3D7144D7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97A4F-FA18-D96B-84E4-49836790A442}"/>
              </a:ext>
            </a:extLst>
          </p:cNvPr>
          <p:cNvSpPr txBox="1"/>
          <p:nvPr/>
        </p:nvSpPr>
        <p:spPr>
          <a:xfrm>
            <a:off x="139656" y="121705"/>
            <a:ext cx="1123439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err="1">
                <a:latin typeface="Trebuchet MS" panose="020B0603020202020204" pitchFamily="34" charset="0"/>
              </a:rPr>
              <a:t>AtliQ</a:t>
            </a:r>
            <a:r>
              <a:rPr lang="en-US" b="1" dirty="0">
                <a:latin typeface="Trebuchet MS" panose="020B0603020202020204" pitchFamily="34" charset="0"/>
              </a:rPr>
              <a:t> Hardware sells its products through three main channels: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Retailer Channel: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works with popular retailers like Croma, Amazon, and Best Buy to reach a large number of customers.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Direct Channel:</a:t>
            </a:r>
            <a:r>
              <a:rPr lang="en-US" dirty="0">
                <a:latin typeface="Trebuchet MS" panose="020B0603020202020204" pitchFamily="34" charset="0"/>
              </a:rPr>
              <a:t> Customers can buy directly from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through the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Exclusive stores and the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E-store, offering a convenient and customized shopping experience.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rebuchet MS" panose="020B0603020202020204" pitchFamily="34" charset="0"/>
              </a:rPr>
              <a:t>Distributor Channel:</a:t>
            </a:r>
            <a:r>
              <a:rPr lang="en-US" dirty="0">
                <a:latin typeface="Trebuchet MS" panose="020B0603020202020204" pitchFamily="34" charset="0"/>
              </a:rPr>
              <a:t> Distributors like Neptune and Sage help deliver </a:t>
            </a:r>
            <a:r>
              <a:rPr lang="en-US" dirty="0" err="1">
                <a:latin typeface="Trebuchet MS" panose="020B0603020202020204" pitchFamily="34" charset="0"/>
              </a:rPr>
              <a:t>AtliQ</a:t>
            </a:r>
            <a:r>
              <a:rPr lang="en-US" dirty="0">
                <a:latin typeface="Trebuchet MS" panose="020B0603020202020204" pitchFamily="34" charset="0"/>
              </a:rPr>
              <a:t> products to stores across various cities, ensuring wider availability.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8B30B-F985-2D03-CCA6-38EE98F8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8" t="36976" r="69459" b="46667"/>
          <a:stretch/>
        </p:blipFill>
        <p:spPr>
          <a:xfrm>
            <a:off x="139656" y="4157156"/>
            <a:ext cx="1027522" cy="98943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A213E-D1BD-1EE9-D86D-1BAD3E2680B8}"/>
              </a:ext>
            </a:extLst>
          </p:cNvPr>
          <p:cNvSpPr txBox="1"/>
          <p:nvPr/>
        </p:nvSpPr>
        <p:spPr>
          <a:xfrm>
            <a:off x="-82904" y="5260916"/>
            <a:ext cx="206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Trebuchet MS" panose="020B0603020202020204" pitchFamily="34" charset="0"/>
              </a:rPr>
              <a:t>AtliQ</a:t>
            </a:r>
            <a:r>
              <a:rPr lang="en-US" sz="1800" b="1" dirty="0">
                <a:latin typeface="Trebuchet MS" panose="020B0603020202020204" pitchFamily="34" charset="0"/>
              </a:rPr>
              <a:t> Hardware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ABBD3-5A89-1F20-2CAA-04941812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971" y="3181854"/>
            <a:ext cx="2775408" cy="277540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D10812-45C9-301B-DCC0-1C3D65AC2776}"/>
              </a:ext>
            </a:extLst>
          </p:cNvPr>
          <p:cNvSpPr txBox="1"/>
          <p:nvPr/>
        </p:nvSpPr>
        <p:spPr>
          <a:xfrm>
            <a:off x="1688165" y="614543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Selling Hardware Products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CB55C4-0DBD-52F3-7C85-9286F7E534DB}"/>
              </a:ext>
            </a:extLst>
          </p:cNvPr>
          <p:cNvSpPr/>
          <p:nvPr/>
        </p:nvSpPr>
        <p:spPr>
          <a:xfrm>
            <a:off x="1282860" y="4526359"/>
            <a:ext cx="58048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CD486-1825-7304-5B7A-5611260F711C}"/>
              </a:ext>
            </a:extLst>
          </p:cNvPr>
          <p:cNvSpPr txBox="1"/>
          <p:nvPr/>
        </p:nvSpPr>
        <p:spPr>
          <a:xfrm>
            <a:off x="5756852" y="6410700"/>
            <a:ext cx="6117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Using These Channels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45D83E-42C5-C040-E857-15005E5B0237}"/>
              </a:ext>
            </a:extLst>
          </p:cNvPr>
          <p:cNvSpPr/>
          <p:nvPr/>
        </p:nvSpPr>
        <p:spPr>
          <a:xfrm>
            <a:off x="4925732" y="4526359"/>
            <a:ext cx="58048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2A4A33-FC80-0214-87DE-E064E6CCF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33847" y="3116457"/>
            <a:ext cx="2621629" cy="285403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1EC2B8-B297-E960-EEB8-A463034A1E70}"/>
              </a:ext>
            </a:extLst>
          </p:cNvPr>
          <p:cNvSpPr txBox="1"/>
          <p:nvPr/>
        </p:nvSpPr>
        <p:spPr>
          <a:xfrm>
            <a:off x="9470758" y="6214192"/>
            <a:ext cx="2524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rebuchet MS" panose="020B0603020202020204" pitchFamily="34" charset="0"/>
              </a:rPr>
              <a:t>To End Consumers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F7F32E-AE1B-BA4F-F943-036B97D16E14}"/>
              </a:ext>
            </a:extLst>
          </p:cNvPr>
          <p:cNvSpPr/>
          <p:nvPr/>
        </p:nvSpPr>
        <p:spPr>
          <a:xfrm>
            <a:off x="8607665" y="4572603"/>
            <a:ext cx="554574" cy="323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5C375-09D6-2082-99A7-793CF75F92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67" t="20481" r="10522" b="15189"/>
          <a:stretch/>
        </p:blipFill>
        <p:spPr>
          <a:xfrm>
            <a:off x="5547799" y="2413262"/>
            <a:ext cx="2915210" cy="390614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7575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1278-246A-1851-A6F5-83EE86BB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8FC154-441E-DFC0-E771-2800EF0D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BDE00B-6BBF-CFAE-B235-DB6D6675680E}"/>
              </a:ext>
            </a:extLst>
          </p:cNvPr>
          <p:cNvSpPr/>
          <p:nvPr/>
        </p:nvSpPr>
        <p:spPr>
          <a:xfrm>
            <a:off x="3926265" y="369832"/>
            <a:ext cx="4053526" cy="618414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📁 Database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400F3-213E-B5C8-FE5A-4B28614D34BC}"/>
              </a:ext>
            </a:extLst>
          </p:cNvPr>
          <p:cNvSpPr txBox="1"/>
          <p:nvPr/>
        </p:nvSpPr>
        <p:spPr>
          <a:xfrm>
            <a:off x="822490" y="1480256"/>
            <a:ext cx="10847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data warehouse named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atliq_hardware_db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(gdb023)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consists of six essential tables: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263781-0BD1-BA64-D485-7F81CFC4A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19669"/>
              </p:ext>
            </p:extLst>
          </p:nvPr>
        </p:nvGraphicFramePr>
        <p:xfrm>
          <a:off x="1131218" y="2282493"/>
          <a:ext cx="9643620" cy="377429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896524">
                  <a:extLst>
                    <a:ext uri="{9D8B030D-6E8A-4147-A177-3AD203B41FA5}">
                      <a16:colId xmlns:a16="http://schemas.microsoft.com/office/drawing/2014/main" val="4232708734"/>
                    </a:ext>
                  </a:extLst>
                </a:gridCol>
                <a:gridCol w="5747096">
                  <a:extLst>
                    <a:ext uri="{9D8B030D-6E8A-4147-A177-3AD203B41FA5}">
                      <a16:colId xmlns:a16="http://schemas.microsoft.com/office/drawing/2014/main" val="3602489559"/>
                    </a:ext>
                  </a:extLst>
                </a:gridCol>
              </a:tblGrid>
              <a:tr h="507841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rebuchet MS" panose="020B0603020202020204" pitchFamily="34" charset="0"/>
                        </a:rPr>
                        <a:t>Table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rebuchet MS" panose="020B0603020202020204" pitchFamily="34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756274"/>
                  </a:ext>
                </a:extLst>
              </a:tr>
              <a:tr h="590444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rebuchet MS" panose="020B0603020202020204" pitchFamily="34" charset="0"/>
                        </a:rPr>
                        <a:t>dim_customer</a:t>
                      </a:r>
                      <a:endParaRPr lang="en-US" sz="20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rebuchet MS" panose="020B0603020202020204" pitchFamily="34" charset="0"/>
                        </a:rPr>
                        <a:t>Contains customer details and segmentation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825534"/>
                  </a:ext>
                </a:extLst>
              </a:tr>
              <a:tr h="584461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rebuchet MS" panose="020B0603020202020204" pitchFamily="34" charset="0"/>
                        </a:rPr>
                        <a:t>dim_product</a:t>
                      </a:r>
                      <a:endParaRPr lang="en-US" sz="20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rebuchet MS" panose="020B0603020202020204" pitchFamily="34" charset="0"/>
                        </a:rPr>
                        <a:t>Contains product hierarchy and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751977"/>
                  </a:ext>
                </a:extLst>
              </a:tr>
              <a:tr h="565609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rebuchet MS" panose="020B0603020202020204" pitchFamily="34" charset="0"/>
                        </a:rPr>
                        <a:t>fact_gross_price</a:t>
                      </a:r>
                      <a:endParaRPr lang="en-US" sz="20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Captures product prices before deductions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49108"/>
                  </a:ext>
                </a:extLst>
              </a:tr>
              <a:tr h="49962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rebuchet MS" panose="020B0603020202020204" pitchFamily="34" charset="0"/>
                        </a:rPr>
                        <a:t>fact_manufacturing_cost</a:t>
                      </a:r>
                      <a:endParaRPr lang="en-US" sz="20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rebuchet MS" panose="020B0603020202020204" pitchFamily="34" charset="0"/>
                        </a:rPr>
                        <a:t>Records production costs per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043145"/>
                  </a:ext>
                </a:extLst>
              </a:tr>
              <a:tr h="527901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rebuchet MS" panose="020B0603020202020204" pitchFamily="34" charset="0"/>
                        </a:rPr>
                        <a:t>fact_pre_invoice_deductions</a:t>
                      </a:r>
                      <a:endParaRPr lang="en-US" sz="20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Includes pre-invoice discount percentages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323031"/>
                  </a:ext>
                </a:extLst>
              </a:tr>
              <a:tr h="498414">
                <a:tc>
                  <a:txBody>
                    <a:bodyPr/>
                    <a:lstStyle/>
                    <a:p>
                      <a:r>
                        <a:rPr lang="en-US" sz="2000">
                          <a:latin typeface="Trebuchet MS" panose="020B0603020202020204" pitchFamily="34" charset="0"/>
                        </a:rPr>
                        <a:t>fact_sales_monthly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Tracks monthly sales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964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01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210F4-5F96-BAFC-5218-E19E7508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F3E7E4-1656-AB6A-D820-D7BBB3D78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94F24-07D5-223B-23C8-757CC080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779" t="21994" r="30799" b="12577"/>
          <a:stretch/>
        </p:blipFill>
        <p:spPr>
          <a:xfrm>
            <a:off x="2228162" y="1282045"/>
            <a:ext cx="6892270" cy="5194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AE7548-BA34-0D70-B75C-B185BF128A51}"/>
              </a:ext>
            </a:extLst>
          </p:cNvPr>
          <p:cNvSpPr/>
          <p:nvPr/>
        </p:nvSpPr>
        <p:spPr>
          <a:xfrm>
            <a:off x="4317476" y="381786"/>
            <a:ext cx="3091991" cy="618414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162514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ED4E-75D4-930E-43AA-19BBBBF3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733EAA-E559-E76F-EFF3-309CCDE87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14A9B-02C4-DEE7-3079-5542788429B0}"/>
              </a:ext>
            </a:extLst>
          </p:cNvPr>
          <p:cNvSpPr txBox="1"/>
          <p:nvPr/>
        </p:nvSpPr>
        <p:spPr>
          <a:xfrm>
            <a:off x="266308" y="1492364"/>
            <a:ext cx="110293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Optimize Product Portfolio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dirty="0">
                <a:latin typeface="Trebuchet MS" panose="020B0603020202020204" pitchFamily="34" charset="0"/>
              </a:rPr>
              <a:t>Identify high and low performing products by comparing gross margin (gross price - manufacturing cost) and sold quantity.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Regional Sales Analysis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dirty="0">
                <a:latin typeface="Trebuchet MS" panose="020B0603020202020204" pitchFamily="34" charset="0"/>
              </a:rPr>
              <a:t>Evaluate which regions, sub-zones, and platforms contribute most to revenue.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Channel Performance Insights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dirty="0">
                <a:latin typeface="Trebuchet MS" panose="020B0603020202020204" pitchFamily="34" charset="0"/>
              </a:rPr>
              <a:t>Understand the effectiveness of distribution channels (Direct vs. Retailers vs. Distributors).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Customer Segmentation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dirty="0">
                <a:latin typeface="Trebuchet MS" panose="020B0603020202020204" pitchFamily="34" charset="0"/>
              </a:rPr>
              <a:t>Categorize customers based on sales volume and discount behavior for targeted marketing and loyalty programs.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rebuchet MS" panose="020B0603020202020204" pitchFamily="34" charset="0"/>
              </a:rPr>
              <a:t>Forecasting &amp; Trend Identification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dirty="0">
                <a:latin typeface="Trebuchet MS" panose="020B0603020202020204" pitchFamily="34" charset="0"/>
              </a:rPr>
              <a:t>Analyze monthly sales trends across fiscal years to forecast demand and improve production planning.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05B6A-3F58-5D2C-B45E-262F5C7FEEF9}"/>
              </a:ext>
            </a:extLst>
          </p:cNvPr>
          <p:cNvSpPr/>
          <p:nvPr/>
        </p:nvSpPr>
        <p:spPr>
          <a:xfrm>
            <a:off x="386498" y="196201"/>
            <a:ext cx="4524867" cy="746479"/>
          </a:xfrm>
          <a:prstGeom prst="rect">
            <a:avLst/>
          </a:prstGeom>
          <a:solidFill>
            <a:srgbClr val="A8E6C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🎯 Business Objectives</a:t>
            </a:r>
          </a:p>
        </p:txBody>
      </p:sp>
    </p:spTree>
    <p:extLst>
      <p:ext uri="{BB962C8B-B14F-4D97-AF65-F5344CB8AC3E}">
        <p14:creationId xmlns:p14="http://schemas.microsoft.com/office/powerpoint/2010/main" val="287974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7A5B1-48B0-240F-425E-D3D90B5A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E82DC3-8667-8D4B-D139-E7625D86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75ACB-C0E4-EA95-F950-03DA727ABF2A}"/>
              </a:ext>
            </a:extLst>
          </p:cNvPr>
          <p:cNvSpPr txBox="1"/>
          <p:nvPr/>
        </p:nvSpPr>
        <p:spPr>
          <a:xfrm>
            <a:off x="181466" y="185882"/>
            <a:ext cx="11036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latin typeface="Trebuchet MS" panose="020B0603020202020204" pitchFamily="34" charset="0"/>
              </a:rPr>
              <a:t>Provide the list of markets in which customer "</a:t>
            </a:r>
            <a:r>
              <a:rPr lang="en-US" sz="2000" b="1" dirty="0" err="1">
                <a:latin typeface="Trebuchet MS" panose="020B0603020202020204" pitchFamily="34" charset="0"/>
              </a:rPr>
              <a:t>Atliq</a:t>
            </a:r>
            <a:r>
              <a:rPr lang="en-US" sz="2000" b="1" dirty="0">
                <a:latin typeface="Trebuchet MS" panose="020B0603020202020204" pitchFamily="34" charset="0"/>
              </a:rPr>
              <a:t> Exclusive" operates its business in the APAC region.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33AEB-1CAD-BF81-5848-3B200568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68" t="20894" r="44098" b="54776"/>
          <a:stretch/>
        </p:blipFill>
        <p:spPr>
          <a:xfrm>
            <a:off x="690775" y="1150945"/>
            <a:ext cx="3780306" cy="197962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C83D8-38D0-6195-A304-FC905F07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820" t="37389" r="62962" b="36907"/>
          <a:stretch/>
        </p:blipFill>
        <p:spPr>
          <a:xfrm>
            <a:off x="1265875" y="3387751"/>
            <a:ext cx="2203190" cy="260729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18310-06A7-3965-EF3B-9F22DEC710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38" t="29003" r="54614" b="21375"/>
          <a:stretch/>
        </p:blipFill>
        <p:spPr>
          <a:xfrm>
            <a:off x="5256092" y="1503876"/>
            <a:ext cx="5453028" cy="435518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4FDC4-A574-0867-CB3A-D196B4439E0D}"/>
              </a:ext>
            </a:extLst>
          </p:cNvPr>
          <p:cNvSpPr txBox="1"/>
          <p:nvPr/>
        </p:nvSpPr>
        <p:spPr>
          <a:xfrm>
            <a:off x="433632" y="6103358"/>
            <a:ext cx="11246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image displays a map titled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“Markets for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Atliq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Exclusive in APAC Region”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highlights the countries where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Atliq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Exclusive operates. </a:t>
            </a:r>
          </a:p>
        </p:txBody>
      </p:sp>
    </p:spTree>
    <p:extLst>
      <p:ext uri="{BB962C8B-B14F-4D97-AF65-F5344CB8AC3E}">
        <p14:creationId xmlns:p14="http://schemas.microsoft.com/office/powerpoint/2010/main" val="20694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1510</Words>
  <Application>Microsoft Office PowerPoint</Application>
  <PresentationFormat>Widescreen</PresentationFormat>
  <Paragraphs>122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Gagandeep Kaur</dc:creator>
  <cp:lastModifiedBy>Gagandeep Kaur</cp:lastModifiedBy>
  <cp:revision>6</cp:revision>
  <dcterms:created xsi:type="dcterms:W3CDTF">2025-05-24T09:49:01Z</dcterms:created>
  <dcterms:modified xsi:type="dcterms:W3CDTF">2025-05-27T15:24:41Z</dcterms:modified>
</cp:coreProperties>
</file>